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 bookmarkIdSeed="2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64" r:id="rId2"/>
    <p:sldId id="259" r:id="rId3"/>
    <p:sldId id="265" r:id="rId4"/>
    <p:sldId id="276" r:id="rId5"/>
    <p:sldId id="278" r:id="rId6"/>
    <p:sldId id="286" r:id="rId7"/>
    <p:sldId id="287" r:id="rId8"/>
    <p:sldId id="267" r:id="rId9"/>
    <p:sldId id="279" r:id="rId10"/>
    <p:sldId id="266" r:id="rId11"/>
    <p:sldId id="273" r:id="rId12"/>
    <p:sldId id="272" r:id="rId13"/>
    <p:sldId id="275" r:id="rId14"/>
    <p:sldId id="288" r:id="rId15"/>
    <p:sldId id="277" r:id="rId16"/>
    <p:sldId id="268" r:id="rId17"/>
    <p:sldId id="270" r:id="rId18"/>
    <p:sldId id="271" r:id="rId19"/>
    <p:sldId id="269" r:id="rId20"/>
    <p:sldId id="280" r:id="rId21"/>
    <p:sldId id="289" r:id="rId22"/>
    <p:sldId id="281" r:id="rId23"/>
    <p:sldId id="282" r:id="rId24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3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6" autoAdjust="0"/>
    <p:restoredTop sz="94712" autoAdjust="0"/>
  </p:normalViewPr>
  <p:slideViewPr>
    <p:cSldViewPr snapToGrid="0">
      <p:cViewPr varScale="1">
        <p:scale>
          <a:sx n="107" d="100"/>
          <a:sy n="107" d="100"/>
        </p:scale>
        <p:origin x="718" y="46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38:00.574" idx="11">
    <p:pos x="10" y="10"/>
    <p:text>Folie vielleicht im Overview-Vortrag am Mittwoch?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35:12.044" idx="12">
    <p:pos x="1145" y="1111"/>
    <p:text>Modularity: Frontend is exchangable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45:05.999" idx="14">
    <p:pos x="10" y="10"/>
    <p:text>Frage: Was sehen wir dann auf Frontend-Seite?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5:47:39.149" idx="15">
    <p:pos x="10" y="146"/>
    <p:text>Screenshot????</p:text>
    <p:extLst>
      <p:ext uri="{C676402C-5697-4E1C-873F-D02D1690AC5C}">
        <p15:threadingInfo xmlns:p15="http://schemas.microsoft.com/office/powerpoint/2012/main" timeZoneBias="-120">
          <p15:parentCm authorId="2" idx="14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43:40.920" idx="13">
    <p:pos x="5488" y="822"/>
    <p:text>Container ist Example-Processing-Pipeline (Snakemake/Bash-Dings)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5:45:05.999" idx="14">
    <p:pos x="10" y="10"/>
    <p:text>Frage: Was sehen wir dann auf Frontend-Seite?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5:47:39.149" idx="15">
    <p:pos x="10" y="146"/>
    <p:text>Screenshot????</p:text>
    <p:extLst>
      <p:ext uri="{C676402C-5697-4E1C-873F-D02D1690AC5C}">
        <p15:threadingInfo xmlns:p15="http://schemas.microsoft.com/office/powerpoint/2012/main" timeZoneBias="-120">
          <p15:parentCm authorId="2" idx="1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5:49:41.488" idx="16">
    <p:pos x="2471" y="990"/>
    <p:text>Parameterization</p:text>
    <p:extLst mod="1">
      <p:ext uri="{C676402C-5697-4E1C-873F-D02D1690AC5C}">
        <p15:threadingInfo xmlns:p15="http://schemas.microsoft.com/office/powerpoint/2012/main" timeZoneBias="-120"/>
      </p:ext>
    </p:extLst>
  </p:cm>
  <p:cm authorId="2" dt="2022-09-20T16:09:16.734" idx="18">
    <p:pos x="2471" y="1126"/>
    <p:text>Werden gleich noch vorgestellt...</p:text>
    <p:extLst mod="1">
      <p:ext uri="{C676402C-5697-4E1C-873F-D02D1690AC5C}">
        <p15:threadingInfo xmlns:p15="http://schemas.microsoft.com/office/powerpoint/2012/main" timeZoneBias="-120">
          <p15:parentCm authorId="2" idx="16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6:16:25.605" idx="23">
    <p:pos x="10" y="10"/>
    <p:text>Wie konfiguriere ich das?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6:16:49.819" idx="24">
    <p:pos x="10" y="146"/>
    <p:text>CT ist Config-File für ViPLab</p:text>
    <p:extLst>
      <p:ext uri="{C676402C-5697-4E1C-873F-D02D1690AC5C}">
        <p15:threadingInfo xmlns:p15="http://schemas.microsoft.com/office/powerpoint/2012/main" timeZoneBias="-120">
          <p15:parentCm authorId="2" idx="23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6:48:22.104" idx="33">
    <p:pos x="5170" y="152"/>
    <p:text>Alles Open-Source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20T16:46:03.242" idx="34">
    <p:pos x="10" y="10"/>
    <p:text>Backend sollte doch remote sein?!</p:text>
    <p:extLst>
      <p:ext uri="{C676402C-5697-4E1C-873F-D02D1690AC5C}">
        <p15:threadingInfo xmlns:p15="http://schemas.microsoft.com/office/powerpoint/2012/main" timeZoneBias="-120"/>
      </p:ext>
    </p:extLst>
  </p:cm>
  <p:cm authorId="2" dt="2022-09-20T16:46:37.319" idx="35">
    <p:pos x="10" y="146"/>
    <p:text>aber jetzt Docker-Container?</p:text>
    <p:extLst>
      <p:ext uri="{C676402C-5697-4E1C-873F-D02D1690AC5C}">
        <p15:threadingInfo xmlns:p15="http://schemas.microsoft.com/office/powerpoint/2012/main" timeZoneBias="-120">
          <p15:parentCm authorId="2" idx="34"/>
        </p15:threadingInfo>
      </p:ext>
    </p:extLst>
  </p:cm>
  <p:cm authorId="2" dt="2022-09-20T16:47:52.398" idx="36">
    <p:pos x="10" y="282"/>
    <p:text>Für Einfachheit und bessere Fehlerbehandlung jetzt alles zusammen</p:text>
    <p:extLst>
      <p:ext uri="{C676402C-5697-4E1C-873F-D02D1690AC5C}">
        <p15:threadingInfo xmlns:p15="http://schemas.microsoft.com/office/powerpoint/2012/main" timeZoneBias="-120">
          <p15:parentCm authorId="2" idx="34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CA0DFE3F-75FC-48E9-BA43-420F2C518C9F}" type="datetime1">
              <a:rPr lang="de-DE" sz="800" smtClean="0"/>
              <a:t>23.09.2022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4F954072-59DE-4C4A-BBA0-FC2DA1EBF468}" type="datetime1">
              <a:rPr lang="de-DE" smtClean="0"/>
              <a:t>23.09.2022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FDDDFFB-52B4-40FB-B634-F3F402350451}" type="datetime1">
              <a:rPr lang="de-DE" smtClean="0"/>
              <a:t>23.09.2022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8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86A93-C998-4DD4-907D-8C07509A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22A565F-39ED-4357-84FF-EA0985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5BB86C6-1C9A-466D-9CE1-51ACECEC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6C1CE2-380C-47E9-8B35-F134CD4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9A20B-DB44-4B88-8F73-16D39700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2D1C785-1D2F-41C8-A2D0-E08EFC81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0AF344-C881-4077-8537-07C2F8DC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69630-FBC8-4C3D-BCE7-36D2FE5C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CFDF553-C627-44C0-80CA-525DD4D48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5B685E-EB8C-4F4E-80A6-C9FD90B4C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794A1E-3BA0-4D9C-A222-8EBDB4DA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483C74-DCE9-454D-9C95-024DD98F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2AC5-E9DE-4649-B1AC-9A62A340C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5FC210-A7D0-48A0-965B-FED973105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CA4BF4-EDC6-4CFF-AE4B-CB671709F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3799E2-3C23-4EE3-8932-7D8BEC42B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AAF8D85-2BDA-4B6B-9739-948CC7B45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14986-AEF7-4911-8AC9-241E2F853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4AC54E-2FE8-44FD-8448-789AC527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D788027-74D9-4A2C-99EF-860F4806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67A0A4-F964-4E95-B836-83B9DA514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91870-DFB4-45E6-9383-4A10E76B3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04DB42-8004-4EC2-BA6C-C35BBD8F5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375FE-0D6A-422E-9BA2-D4859CDA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37E52-6A3C-46DC-946E-C8C9351F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5F5D0-F689-442E-B9D8-1F4BAD70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0B96AE-C8F3-44FA-AE7D-D6C08699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D2061A-F7B9-4066-8B32-A1C3482EF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FA1FEC-5452-4CA7-AC29-AAC289A6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F134CF-6C49-4AA3-AF75-2A80F4C0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C91D90-14FB-4048-90C7-46ECAAC1A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EB3F55-4D9D-4868-AB1E-72DEFF73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23070B-2BFB-4265-B171-72C9AFED1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4CBF2-CB08-4260-9880-58E2CB81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6F32DB-70F8-46A0-9893-754D621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8AB4C-9B2E-45E8-ADE4-94712E4C9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A65769C-F1B2-46A8-BE29-7BDA29263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36D8DB-9367-4FF1-A5AE-E9BB1F8D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FB752999-B480-46AD-86AB-B98CEC62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94CF37-DF83-4EB6-B7FC-3A54F0E0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1775667-CF64-48AD-BB4D-F55AF1DD9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346FCD1-C77C-481D-AFE7-B381E785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70C5C8-1CB6-4CC4-A9D8-081FC52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0BE638A-719E-41CB-B435-44353E55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A6A03-5D2E-417E-9A62-737D1DBC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27F68-7D65-4111-9D28-F407D044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2B8577-8AB8-42B5-8BA8-1751A412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E35B32-06B2-48EF-A04A-BC3F5F417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40F854-10E0-4E29-BF41-53A0539F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75A3FC3-7E0C-4829-99EC-583BF5DA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virtualprogramminglab.github.io/documentation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VirtualProgrammingLab" TargetMode="Externa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VirtualProgrammingLab/viplab-docker-dev-env" TargetMode="Externa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ProgrammingLab/viplab-docker-dev-env" TargetMode="External"/><Relationship Id="rId2" Type="http://schemas.openxmlformats.org/officeDocument/2006/relationships/hyperlink" Target="https://github.com/VirtualProgrammingLab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irtualprogramminglab.github.io/documentation/user/validation/" TargetMode="External"/><Relationship Id="rId4" Type="http://schemas.openxmlformats.org/officeDocument/2006/relationships/hyperlink" Target="https://virtualprogramminglab.github.io/documentation/developer/computation_template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31FC47F4-C086-46E0-BC37-F3D6AAADB7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9499" b="15061"/>
          <a:stretch/>
        </p:blipFill>
        <p:spPr>
          <a:xfrm>
            <a:off x="0" y="1288271"/>
            <a:ext cx="9144000" cy="387665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4E3A5FD-848E-4A76-A505-F7BC035B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Web Applications with </a:t>
            </a:r>
            <a:r>
              <a:rPr lang="en-US" dirty="0" err="1"/>
              <a:t>ViPLab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25910D3-E398-478B-896F-7E4967C59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Programming</a:t>
            </a:r>
            <a:r>
              <a:rPr lang="de-DE" dirty="0"/>
              <a:t> Laboratory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B4EBED-4C83-4244-9F74-8AA04E7E2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Anett </a:t>
            </a:r>
          </a:p>
          <a:p>
            <a:r>
              <a:rPr lang="de-DE" dirty="0"/>
              <a:t>Seeland,</a:t>
            </a:r>
          </a:p>
          <a:p>
            <a:r>
              <a:rPr lang="de-DE" dirty="0"/>
              <a:t>Katharina </a:t>
            </a:r>
          </a:p>
          <a:p>
            <a:r>
              <a:rPr lang="de-DE" dirty="0"/>
              <a:t>Schulze</a:t>
            </a:r>
          </a:p>
        </p:txBody>
      </p:sp>
    </p:spTree>
    <p:extLst>
      <p:ext uri="{BB962C8B-B14F-4D97-AF65-F5344CB8AC3E}">
        <p14:creationId xmlns:p14="http://schemas.microsoft.com/office/powerpoint/2010/main" val="199811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5430A-FC0E-4FC0-B5AE-573888EE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C1CE72-AEB1-488C-B2CE-818F1FF7F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1E76F8-0421-4D7E-A72E-0B47BE763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Computation</a:t>
            </a:r>
            <a:r>
              <a:rPr lang="de-DE" dirty="0"/>
              <a:t> Template</a:t>
            </a:r>
          </a:p>
          <a:p>
            <a:pPr lvl="1"/>
            <a:r>
              <a:rPr lang="de-DE" dirty="0" err="1"/>
              <a:t>Config</a:t>
            </a:r>
            <a:r>
              <a:rPr lang="de-DE" dirty="0"/>
              <a:t>-File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  <a:p>
            <a:pPr lvl="1"/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  <a:p>
            <a:pPr lvl="2"/>
            <a:r>
              <a:rPr lang="de-DE" dirty="0" err="1"/>
              <a:t>Defines</a:t>
            </a:r>
            <a:endParaRPr lang="de-DE" dirty="0"/>
          </a:p>
          <a:p>
            <a:pPr lvl="3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executed</a:t>
            </a:r>
            <a:endParaRPr lang="de-DE" dirty="0"/>
          </a:p>
          <a:p>
            <a:pPr lvl="3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endParaRPr lang="de-DE" dirty="0"/>
          </a:p>
          <a:p>
            <a:pPr lvl="4"/>
            <a:r>
              <a:rPr lang="de-DE" dirty="0"/>
              <a:t>Input</a:t>
            </a:r>
          </a:p>
          <a:p>
            <a:pPr lvl="4"/>
            <a:r>
              <a:rPr lang="de-DE" dirty="0"/>
              <a:t>Output </a:t>
            </a:r>
          </a:p>
          <a:p>
            <a:pPr lvl="1"/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2"/>
            <a:r>
              <a:rPr lang="de-DE" dirty="0"/>
              <a:t>Files,</a:t>
            </a:r>
          </a:p>
          <a:p>
            <a:pPr lvl="2"/>
            <a:r>
              <a:rPr lang="de-DE" dirty="0"/>
              <a:t>Parts,</a:t>
            </a:r>
          </a:p>
          <a:p>
            <a:pPr lvl="2"/>
            <a:r>
              <a:rPr lang="de-DE" dirty="0"/>
              <a:t>Access, …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9579D9-E47B-428F-AFEF-0B15111358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A5D6B0-EF85-42F5-B85A-999EDA1264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C17F69-36B5-47C9-BFE9-78A67FB03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Inhaltsplatzhalter 16">
            <a:extLst>
              <a:ext uri="{FF2B5EF4-FFF2-40B4-BE49-F238E27FC236}">
                <a16:creationId xmlns:a16="http://schemas.microsoft.com/office/drawing/2014/main" id="{15745C5B-A61A-4EF1-B0B7-E4E66B756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85" r="81541" b="42356"/>
          <a:stretch/>
        </p:blipFill>
        <p:spPr>
          <a:xfrm>
            <a:off x="7286195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5430A-FC0E-4FC0-B5AE-573888EE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FEFC89B-3FF8-4FA9-88DA-4877E457B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1E76F8-0421-4D7E-A72E-0B47BE763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Files</a:t>
            </a:r>
          </a:p>
          <a:p>
            <a:pPr lvl="1"/>
            <a:r>
              <a:rPr lang="de-DE" dirty="0"/>
              <a:t>E.g.: Code </a:t>
            </a:r>
            <a:r>
              <a:rPr lang="de-DE" dirty="0" err="1"/>
              <a:t>or</a:t>
            </a:r>
            <a:r>
              <a:rPr lang="de-DE" dirty="0"/>
              <a:t> Input-Files</a:t>
            </a:r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r>
              <a:rPr lang="de-DE" dirty="0"/>
              <a:t>Parts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lvl="1"/>
            <a:r>
              <a:rPr lang="de-DE" dirty="0"/>
              <a:t>Handlebars.js</a:t>
            </a:r>
          </a:p>
          <a:p>
            <a:r>
              <a:rPr lang="de-DE" dirty="0"/>
              <a:t>Access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endParaRPr lang="de-DE" dirty="0"/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 visible, </a:t>
            </a:r>
            <a:r>
              <a:rPr lang="de-DE" dirty="0" err="1"/>
              <a:t>modifiable</a:t>
            </a:r>
            <a:r>
              <a:rPr lang="de-DE" dirty="0"/>
              <a:t>, invisible, </a:t>
            </a:r>
            <a:r>
              <a:rPr lang="de-DE" dirty="0" err="1"/>
              <a:t>template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C70ECDF-929E-4EA5-8267-39CF7811E7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5641" y="1731221"/>
            <a:ext cx="3460359" cy="3029924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9579D9-E47B-428F-AFEF-0B15111358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A5D6B0-EF85-42F5-B85A-999EDA1264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C17F69-36B5-47C9-BFE9-78A67FB03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18CDB28-526E-448D-9313-68B8A19A880F}"/>
              </a:ext>
            </a:extLst>
          </p:cNvPr>
          <p:cNvSpPr/>
          <p:nvPr/>
        </p:nvSpPr>
        <p:spPr>
          <a:xfrm>
            <a:off x="5215641" y="1739743"/>
            <a:ext cx="3460359" cy="41284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0ADE429-D2C9-4752-8764-4FC747F4B8FB}"/>
              </a:ext>
            </a:extLst>
          </p:cNvPr>
          <p:cNvSpPr/>
          <p:nvPr/>
        </p:nvSpPr>
        <p:spPr>
          <a:xfrm>
            <a:off x="5215641" y="2333154"/>
            <a:ext cx="3460359" cy="242799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FC0BF70-0AAB-47ED-B6E7-2A13648ACE7A}"/>
              </a:ext>
            </a:extLst>
          </p:cNvPr>
          <p:cNvSpPr/>
          <p:nvPr/>
        </p:nvSpPr>
        <p:spPr>
          <a:xfrm>
            <a:off x="5178739" y="1696266"/>
            <a:ext cx="3524953" cy="309983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6" name="Inhaltsplatzhalter 16">
            <a:extLst>
              <a:ext uri="{FF2B5EF4-FFF2-40B4-BE49-F238E27FC236}">
                <a16:creationId xmlns:a16="http://schemas.microsoft.com/office/drawing/2014/main" id="{78699A3C-5227-4048-92B5-49FC6F774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585" r="81541" b="42356"/>
          <a:stretch/>
        </p:blipFill>
        <p:spPr>
          <a:xfrm>
            <a:off x="7286194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I </a:t>
            </a:r>
            <a:r>
              <a:rPr lang="de-DE" dirty="0" err="1"/>
              <a:t>split</a:t>
            </a:r>
            <a:r>
              <a:rPr lang="de-DE" dirty="0"/>
              <a:t> Files in </a:t>
            </a:r>
            <a:r>
              <a:rPr lang="de-DE" dirty="0" err="1"/>
              <a:t>several</a:t>
            </a:r>
            <a:r>
              <a:rPr lang="de-DE" dirty="0"/>
              <a:t> Parts? - Access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AD27E3-07EE-47DC-86B2-65D5B9D9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Situation: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glimpse</a:t>
            </a:r>
            <a:r>
              <a:rPr lang="de-DE" dirty="0"/>
              <a:t> at </a:t>
            </a:r>
            <a:r>
              <a:rPr lang="de-DE" dirty="0" err="1"/>
              <a:t>your</a:t>
            </a:r>
            <a:r>
              <a:rPr lang="de-DE" dirty="0"/>
              <a:t> Code</a:t>
            </a:r>
          </a:p>
          <a:p>
            <a:pPr lvl="1"/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hide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not relevant                                 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?</a:t>
            </a:r>
          </a:p>
          <a:p>
            <a:pPr lvl="2"/>
            <a:r>
              <a:rPr lang="de-DE" dirty="0"/>
              <a:t>Invisible</a:t>
            </a:r>
          </a:p>
          <a:p>
            <a:pPr lvl="1"/>
            <a:r>
              <a:rPr lang="de-DE" dirty="0"/>
              <a:t>But at </a:t>
            </a:r>
            <a:r>
              <a:rPr lang="de-DE" dirty="0" err="1"/>
              <a:t>the</a:t>
            </a:r>
            <a:r>
              <a:rPr lang="de-DE" dirty="0"/>
              <a:t> same time,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Code?</a:t>
            </a:r>
          </a:p>
          <a:p>
            <a:pPr lvl="2"/>
            <a:r>
              <a:rPr lang="de-DE" dirty="0"/>
              <a:t>Visible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Code?</a:t>
            </a:r>
          </a:p>
          <a:p>
            <a:pPr lvl="2"/>
            <a:r>
              <a:rPr lang="de-DE" dirty="0" err="1"/>
              <a:t>Modifiable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(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code), 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error-proneness</a:t>
            </a:r>
            <a:r>
              <a:rPr lang="de-DE" dirty="0"/>
              <a:t>, so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perform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form-elements?</a:t>
            </a:r>
          </a:p>
          <a:p>
            <a:pPr lvl="2"/>
            <a:r>
              <a:rPr lang="de-DE" dirty="0" err="1"/>
              <a:t>template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nhaltsplatzhalter 16">
            <a:extLst>
              <a:ext uri="{FF2B5EF4-FFF2-40B4-BE49-F238E27FC236}">
                <a16:creationId xmlns:a16="http://schemas.microsoft.com/office/drawing/2014/main" id="{5363A65E-03C6-485D-B2AC-B47A4603A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85" r="81541" b="42356"/>
          <a:stretch/>
        </p:blipFill>
        <p:spPr>
          <a:xfrm>
            <a:off x="7286195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Parts – Access: </a:t>
            </a:r>
            <a:r>
              <a:rPr lang="de-DE" dirty="0" err="1"/>
              <a:t>template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Inhaltsplatzhalter 10">
            <a:extLst>
              <a:ext uri="{FF2B5EF4-FFF2-40B4-BE49-F238E27FC236}">
                <a16:creationId xmlns:a16="http://schemas.microsoft.com/office/drawing/2014/main" id="{38661E77-CE22-4EE8-BE05-169F1A81A6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725" y="1345422"/>
            <a:ext cx="3960000" cy="3467414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EC9E23DC-CAE7-4168-9D86-33FEF78932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7277" y="1657938"/>
            <a:ext cx="3959225" cy="3154898"/>
          </a:xfrm>
        </p:spPr>
      </p:pic>
      <p:pic>
        <p:nvPicPr>
          <p:cNvPr id="13" name="Inhaltsplatzhalter 16">
            <a:extLst>
              <a:ext uri="{FF2B5EF4-FFF2-40B4-BE49-F238E27FC236}">
                <a16:creationId xmlns:a16="http://schemas.microsoft.com/office/drawing/2014/main" id="{E23A7096-D1E3-4B04-9B0E-2991BE50F2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585" r="81541" b="42356"/>
          <a:stretch/>
        </p:blipFill>
        <p:spPr>
          <a:xfrm>
            <a:off x="7286194" y="576000"/>
            <a:ext cx="1426005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612FF-D913-4C74-9866-E98B37B1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D71E6AA-715D-422E-8C71-83B9BFE87E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Message Contents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6AE43B-E561-4CD1-8DDB-5FDF33B5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Computation</a:t>
            </a:r>
            <a:r>
              <a:rPr lang="de-DE" dirty="0"/>
              <a:t> Task</a:t>
            </a:r>
          </a:p>
          <a:p>
            <a:pPr lvl="1"/>
            <a:r>
              <a:rPr lang="de-DE" dirty="0" err="1"/>
              <a:t>Filled</a:t>
            </a:r>
            <a:r>
              <a:rPr lang="de-DE" dirty="0"/>
              <a:t> in </a:t>
            </a:r>
            <a:r>
              <a:rPr lang="de-DE" dirty="0" err="1"/>
              <a:t>Computation</a:t>
            </a:r>
            <a:r>
              <a:rPr lang="de-DE" dirty="0"/>
              <a:t>                                                                                           Template</a:t>
            </a:r>
          </a:p>
          <a:p>
            <a:r>
              <a:rPr lang="de-DE" dirty="0" err="1"/>
              <a:t>Computation</a:t>
            </a:r>
            <a:endParaRPr lang="de-DE" dirty="0"/>
          </a:p>
          <a:p>
            <a:pPr lvl="1"/>
            <a:r>
              <a:rPr lang="de-DE" dirty="0"/>
              <a:t>Input </a:t>
            </a:r>
            <a:r>
              <a:rPr lang="de-DE" dirty="0" err="1"/>
              <a:t>for</a:t>
            </a:r>
            <a:r>
              <a:rPr lang="de-DE" dirty="0"/>
              <a:t> Backend</a:t>
            </a:r>
          </a:p>
          <a:p>
            <a:pPr lvl="1"/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Template and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Task</a:t>
            </a:r>
          </a:p>
          <a:p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lvl="1"/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endParaRPr lang="de-DE" dirty="0"/>
          </a:p>
          <a:p>
            <a:pPr lvl="1"/>
            <a:r>
              <a:rPr lang="de-DE" dirty="0" err="1"/>
              <a:t>Contains</a:t>
            </a:r>
            <a:endParaRPr lang="de-DE" dirty="0"/>
          </a:p>
          <a:p>
            <a:pPr lvl="2"/>
            <a:r>
              <a:rPr lang="de-DE" dirty="0" err="1"/>
              <a:t>Stdout</a:t>
            </a:r>
            <a:r>
              <a:rPr lang="de-DE" dirty="0"/>
              <a:t>, </a:t>
            </a:r>
            <a:r>
              <a:rPr lang="de-DE" dirty="0" err="1"/>
              <a:t>Stderr</a:t>
            </a:r>
            <a:endParaRPr lang="de-DE" dirty="0"/>
          </a:p>
          <a:p>
            <a:pPr lvl="2"/>
            <a:r>
              <a:rPr lang="de-DE" dirty="0" err="1"/>
              <a:t>Artifacts</a:t>
            </a:r>
            <a:r>
              <a:rPr lang="de-DE" dirty="0"/>
              <a:t> (e.g. Images, CSVs, VTKs, …)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A1E8E7-D24D-4738-8759-CDF0B5461A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61B05C5-FF8C-46E3-801B-DFC85508B3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945703D-7F67-4133-B4CD-71757A1C8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Inhaltsplatzhalter 16">
            <a:extLst>
              <a:ext uri="{FF2B5EF4-FFF2-40B4-BE49-F238E27FC236}">
                <a16:creationId xmlns:a16="http://schemas.microsoft.com/office/drawing/2014/main" id="{E20C2888-FAA5-47BB-A18C-C8E01CA6B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41424" r="27212" b="42356"/>
          <a:stretch/>
        </p:blipFill>
        <p:spPr>
          <a:xfrm>
            <a:off x="3089119" y="576000"/>
            <a:ext cx="5623081" cy="104797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6D753B9-B172-47CA-BD0A-11DD0A6FF8F0}"/>
              </a:ext>
            </a:extLst>
          </p:cNvPr>
          <p:cNvSpPr/>
          <p:nvPr/>
        </p:nvSpPr>
        <p:spPr>
          <a:xfrm>
            <a:off x="4572000" y="1166404"/>
            <a:ext cx="52578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1CD1E59-BF87-42A9-9EB5-01D18C0EE1CC}"/>
              </a:ext>
            </a:extLst>
          </p:cNvPr>
          <p:cNvSpPr/>
          <p:nvPr/>
        </p:nvSpPr>
        <p:spPr>
          <a:xfrm>
            <a:off x="3990340" y="1262380"/>
            <a:ext cx="492760" cy="320040"/>
          </a:xfrm>
          <a:prstGeom prst="rect">
            <a:avLst/>
          </a:prstGeom>
          <a:solidFill>
            <a:srgbClr val="F7CDCC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9C7D39-37D1-4D16-8505-6B70AA58C050}"/>
              </a:ext>
            </a:extLst>
          </p:cNvPr>
          <p:cNvSpPr/>
          <p:nvPr/>
        </p:nvSpPr>
        <p:spPr>
          <a:xfrm>
            <a:off x="6680520" y="1173082"/>
            <a:ext cx="506095" cy="318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4C6380-6080-4C19-B6D3-56A9C087D59A}"/>
              </a:ext>
            </a:extLst>
          </p:cNvPr>
          <p:cNvSpPr/>
          <p:nvPr/>
        </p:nvSpPr>
        <p:spPr>
          <a:xfrm>
            <a:off x="6680199" y="411998"/>
            <a:ext cx="525780" cy="284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5666873-9655-4617-8E43-C1105FECB6CA}"/>
              </a:ext>
            </a:extLst>
          </p:cNvPr>
          <p:cNvSpPr/>
          <p:nvPr/>
        </p:nvSpPr>
        <p:spPr>
          <a:xfrm flipH="1">
            <a:off x="6923725" y="1004588"/>
            <a:ext cx="49527" cy="8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61D6166-708D-4F78-AD2F-315A57FF79E2}"/>
              </a:ext>
            </a:extLst>
          </p:cNvPr>
          <p:cNvSpPr/>
          <p:nvPr/>
        </p:nvSpPr>
        <p:spPr>
          <a:xfrm flipH="1">
            <a:off x="6932294" y="1103800"/>
            <a:ext cx="49526" cy="7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9A4840-363C-4661-961F-5D1BDDA79E83}"/>
              </a:ext>
            </a:extLst>
          </p:cNvPr>
          <p:cNvSpPr/>
          <p:nvPr/>
        </p:nvSpPr>
        <p:spPr>
          <a:xfrm>
            <a:off x="6660835" y="694226"/>
            <a:ext cx="525780" cy="318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7AF1A96-7FDA-4F58-AD1E-6DC4C7AFF633}"/>
              </a:ext>
            </a:extLst>
          </p:cNvPr>
          <p:cNvSpPr/>
          <p:nvPr/>
        </p:nvSpPr>
        <p:spPr>
          <a:xfrm flipH="1">
            <a:off x="6936104" y="1485899"/>
            <a:ext cx="49528" cy="145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FD5104A-726E-408A-AB8C-27905EFA3D24}"/>
              </a:ext>
            </a:extLst>
          </p:cNvPr>
          <p:cNvSpPr/>
          <p:nvPr/>
        </p:nvSpPr>
        <p:spPr>
          <a:xfrm>
            <a:off x="4561606" y="646447"/>
            <a:ext cx="525780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343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10" name="Inhaltsplatzhalter 9">
            <a:hlinkClick r:id="rId2"/>
            <a:extLst>
              <a:ext uri="{FF2B5EF4-FFF2-40B4-BE49-F238E27FC236}">
                <a16:creationId xmlns:a16="http://schemas.microsoft.com/office/drawing/2014/main" id="{3CA97B18-B02A-4C05-9D44-19BA9EA18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001" y="935553"/>
            <a:ext cx="8244199" cy="3858294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7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1C36E-3A62-4C98-9E31-14DA5CDA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6595DC5-6A41-4089-9091-6CE33A13B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Example-Application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5A81FB-2205-4D8D-823B-12B8F7BA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EC69FC1-62DC-4A01-9D01-EDF67B20F02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78724" y="1008000"/>
            <a:ext cx="4333475" cy="215233"/>
          </a:xfrm>
        </p:spPr>
        <p:txBody>
          <a:bodyPr/>
          <a:lstStyle/>
          <a:p>
            <a:r>
              <a:rPr lang="de-DE" dirty="0"/>
              <a:t>Output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96AC15-DF1F-4AD8-856A-7B11137655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372747-AEAB-4BE9-9554-B9C321646C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A9E7AD-AF9E-4994-97C4-32F9822BB2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1B32FA78-857D-46DD-94CD-72CF576C3BB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/>
          <a:srcRect l="6797" t="18031" r="18865" b="6637"/>
          <a:stretch/>
        </p:blipFill>
        <p:spPr>
          <a:xfrm>
            <a:off x="6675745" y="1553307"/>
            <a:ext cx="2036454" cy="1412061"/>
          </a:xfrm>
        </p:spPr>
      </p:pic>
      <p:graphicFrame>
        <p:nvGraphicFramePr>
          <p:cNvPr id="24" name="Objekt 23">
            <a:extLst>
              <a:ext uri="{FF2B5EF4-FFF2-40B4-BE49-F238E27FC236}">
                <a16:creationId xmlns:a16="http://schemas.microsoft.com/office/drawing/2014/main" id="{BB0B6B85-70C4-4959-AE68-DBCECFAD6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581967"/>
              </p:ext>
            </p:extLst>
          </p:nvPr>
        </p:nvGraphicFramePr>
        <p:xfrm>
          <a:off x="6670255" y="3133108"/>
          <a:ext cx="2041944" cy="139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Acrobat Document" r:id="rId4" imgW="1954264" imgH="1337203" progId="Acrobat.Document.DC">
                  <p:embed/>
                </p:oleObj>
              </mc:Choice>
              <mc:Fallback>
                <p:oleObj name="Acrobat Document" r:id="rId4" imgW="1954264" imgH="133720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0255" y="3133108"/>
                        <a:ext cx="2041944" cy="139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Grafik 25">
            <a:extLst>
              <a:ext uri="{FF2B5EF4-FFF2-40B4-BE49-F238E27FC236}">
                <a16:creationId xmlns:a16="http://schemas.microsoft.com/office/drawing/2014/main" id="{2E02990B-234E-4246-AA65-B234B9452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724" y="1569642"/>
            <a:ext cx="2248358" cy="29601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46D2B10-A26A-49E3-88FA-1E0DE3AF51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05" b="-1"/>
          <a:stretch/>
        </p:blipFill>
        <p:spPr>
          <a:xfrm>
            <a:off x="2511389" y="1244683"/>
            <a:ext cx="1507555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EE01DA2-857F-455F-BF62-C7A59B17E5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25" y="1671986"/>
            <a:ext cx="3552219" cy="2755460"/>
          </a:xfrm>
          <a:prstGeom prst="rect">
            <a:avLst/>
          </a:prstGeom>
        </p:spPr>
      </p:pic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3A85D5F2-9110-4BDA-A9B4-FC18A056342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122170" y="1378033"/>
            <a:ext cx="389219" cy="3469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9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19459-0369-48BB-AF50-74FCC710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BB9A98-70F6-498D-A0A3-657157C20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Computation</a:t>
            </a:r>
            <a:r>
              <a:rPr lang="de-DE" dirty="0"/>
              <a:t> Template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9F83A8-E9FA-439C-964C-A47D020E16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55DC33-D176-4BDE-968B-B9442AF1B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85E82-9FCE-4F0E-B9CE-BB0389F582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3278F37-8988-4A4F-A7FF-0D8DF3872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000" y="935599"/>
            <a:ext cx="8244000" cy="3858201"/>
          </a:xfrm>
        </p:spPr>
      </p:pic>
    </p:spTree>
    <p:extLst>
      <p:ext uri="{BB962C8B-B14F-4D97-AF65-F5344CB8AC3E}">
        <p14:creationId xmlns:p14="http://schemas.microsoft.com/office/powerpoint/2010/main" val="2283751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E9739-AA1C-4FA9-A002-66468146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48AD09-A409-480D-A8DE-4A74AE734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8CD5C-A7C6-47DA-9B86-81ED5AA4A0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AB5368-D0B6-4AAA-A077-21F4E80EC4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D79CD8-9E63-4DDF-8792-125C39178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24CF44A-CD31-4A8F-87BE-C915F0783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204" y="1008063"/>
            <a:ext cx="5341592" cy="3896816"/>
          </a:xfrm>
        </p:spPr>
      </p:pic>
    </p:spTree>
    <p:extLst>
      <p:ext uri="{BB962C8B-B14F-4D97-AF65-F5344CB8AC3E}">
        <p14:creationId xmlns:p14="http://schemas.microsoft.com/office/powerpoint/2010/main" val="272642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8E681-C397-4A88-BCF1-5F017CD7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6216E-6C78-4831-BC97-2D2146F2C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C1300-4BED-4ED2-B949-185728F5F6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EC2AE-E680-490B-B3DA-6697FAF52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1B317-4D15-440D-AE40-92327CA75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Inhaltsplatzhalter 8">
            <a:hlinkClick r:id="rId2"/>
            <a:extLst>
              <a:ext uri="{FF2B5EF4-FFF2-40B4-BE49-F238E27FC236}">
                <a16:creationId xmlns:a16="http://schemas.microsoft.com/office/drawing/2014/main" id="{E398F07B-3475-4330-BD96-4F2CCCDCA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725" y="935599"/>
            <a:ext cx="8244000" cy="3858201"/>
          </a:xfrm>
        </p:spPr>
      </p:pic>
    </p:spTree>
    <p:extLst>
      <p:ext uri="{BB962C8B-B14F-4D97-AF65-F5344CB8AC3E}">
        <p14:creationId xmlns:p14="http://schemas.microsoft.com/office/powerpoint/2010/main" val="353755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  <a:p>
            <a:r>
              <a:rPr lang="de-DE" dirty="0" err="1"/>
              <a:t>Configuration</a:t>
            </a:r>
            <a:endParaRPr lang="de-DE" dirty="0"/>
          </a:p>
          <a:p>
            <a:r>
              <a:rPr lang="de-DE" dirty="0" err="1"/>
              <a:t>Example</a:t>
            </a:r>
            <a:endParaRPr lang="de-DE" dirty="0"/>
          </a:p>
          <a:p>
            <a:r>
              <a:rPr lang="de-DE" dirty="0"/>
              <a:t>Tutorial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8E681-C397-4A88-BCF1-5F017CD7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6216E-6C78-4831-BC97-2D2146F2C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pic>
        <p:nvPicPr>
          <p:cNvPr id="9" name="Inhaltsplatzhalter 8">
            <a:hlinkClick r:id="rId2"/>
            <a:extLst>
              <a:ext uri="{FF2B5EF4-FFF2-40B4-BE49-F238E27FC236}">
                <a16:creationId xmlns:a16="http://schemas.microsoft.com/office/drawing/2014/main" id="{E8596801-5432-447C-9FB5-F8153BBBC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725" y="935599"/>
            <a:ext cx="8244000" cy="3858201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C1300-4BED-4ED2-B949-185728F5F6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EC2AE-E680-490B-B3DA-6697FAF52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1B317-4D15-440D-AE40-92327CA75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45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8E681-C397-4A88-BCF1-5F017CD7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6216E-6C78-4831-BC97-2D2146F2C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4C1300-4BED-4ED2-B949-185728F5F6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EC2AE-E680-490B-B3DA-6697FAF52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1B317-4D15-440D-AE40-92327CA75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604AE0-3380-453D-858E-D46DF321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endParaRPr lang="de-DE" dirty="0"/>
          </a:p>
          <a:p>
            <a:pPr lvl="1"/>
            <a:r>
              <a:rPr lang="de-DE" dirty="0"/>
              <a:t>Docker and Docker </a:t>
            </a:r>
            <a:r>
              <a:rPr lang="de-DE" dirty="0" err="1"/>
              <a:t>Compose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1: Generate JSON Web Keys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docker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ghcr.io/legion2/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json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-web-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key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-generator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jwk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-generator -t RSA -s 2048 -S -p -i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mykeyid</a:t>
            </a:r>
            <a:endParaRPr lang="de-DE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de-DE" dirty="0"/>
              <a:t>Copy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</a:rPr>
              <a:t>jwks.json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and </a:t>
            </a:r>
            <a:r>
              <a:rPr lang="de-DE" dirty="0" err="1">
                <a:latin typeface="Consolas" panose="020B0609020204030204" pitchFamily="49" charset="0"/>
              </a:rPr>
              <a:t>jwks.private.json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Rebuild</a:t>
            </a:r>
            <a:r>
              <a:rPr lang="de-DE" dirty="0"/>
              <a:t> Docker Images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docker-compose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build</a:t>
            </a:r>
            <a:endParaRPr lang="de-DE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de-DE" dirty="0" err="1"/>
              <a:t>Step</a:t>
            </a:r>
            <a:r>
              <a:rPr lang="de-DE" dirty="0"/>
              <a:t> 3: Run </a:t>
            </a:r>
            <a:r>
              <a:rPr lang="de-DE" dirty="0" err="1"/>
              <a:t>Application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docker-compose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--profile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standalone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--profile s3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up</a:t>
            </a:r>
            <a:endParaRPr lang="de-DE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05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D8A37-6FF6-45BC-9452-45125AFC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Links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72102F-BDEC-4773-BEAD-E51AC322D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E630D3-BF34-4658-88BF-597F31EB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ViPLab</a:t>
            </a:r>
            <a:r>
              <a:rPr lang="de-DE" dirty="0"/>
              <a:t>-GitHub-</a:t>
            </a:r>
            <a:r>
              <a:rPr lang="de-DE" dirty="0" err="1"/>
              <a:t>Organization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https://github.com/VirtualProgrammingLab</a:t>
            </a:r>
            <a:endParaRPr lang="de-DE" dirty="0"/>
          </a:p>
          <a:p>
            <a:r>
              <a:rPr lang="de-DE" dirty="0" err="1"/>
              <a:t>ViPLab</a:t>
            </a:r>
            <a:r>
              <a:rPr lang="de-DE" dirty="0"/>
              <a:t>-Docker-Development-Environment</a:t>
            </a:r>
          </a:p>
          <a:p>
            <a:pPr lvl="1"/>
            <a:r>
              <a:rPr lang="de-DE" dirty="0">
                <a:hlinkClick r:id="rId3"/>
              </a:rPr>
              <a:t>https://github.com/VirtualProgrammingLab/viplab-docker-dev-env</a:t>
            </a:r>
            <a:endParaRPr lang="de-DE" dirty="0"/>
          </a:p>
          <a:p>
            <a:r>
              <a:rPr lang="de-DE" dirty="0" err="1"/>
              <a:t>Documentation</a:t>
            </a:r>
            <a:r>
              <a:rPr lang="de-DE" dirty="0"/>
              <a:t>: </a:t>
            </a:r>
            <a:r>
              <a:rPr lang="de-DE" dirty="0" err="1"/>
              <a:t>Computation</a:t>
            </a:r>
            <a:r>
              <a:rPr lang="de-DE" dirty="0"/>
              <a:t> Template</a:t>
            </a:r>
          </a:p>
          <a:p>
            <a:pPr lvl="1"/>
            <a:r>
              <a:rPr lang="de-DE" dirty="0">
                <a:hlinkClick r:id="rId4"/>
              </a:rPr>
              <a:t>https://virtualprogramminglab.github.io/documentation/developer/computation_template/</a:t>
            </a:r>
            <a:r>
              <a:rPr lang="de-DE" dirty="0"/>
              <a:t> </a:t>
            </a:r>
          </a:p>
          <a:p>
            <a:r>
              <a:rPr lang="de-DE" dirty="0"/>
              <a:t>Most Common Validation Errors</a:t>
            </a:r>
          </a:p>
          <a:p>
            <a:pPr lvl="1"/>
            <a:r>
              <a:rPr lang="de-DE" dirty="0">
                <a:hlinkClick r:id="rId5"/>
              </a:rPr>
              <a:t>https://virtualprogramminglab.github.io/documentation/user/validation/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0FD6-2577-447B-B2FC-36D8C77962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D7D646-41D0-49C9-9653-30DBBEA096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6310DC-5681-424D-A9F1-6F611A8A17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67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B4524-9BB9-4E25-AC41-A2451B53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Errors &amp; Solutions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697A93-55B9-4CFE-B0DB-0F2A98BA8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F8990A-DB48-4FBA-8BDF-EDB16CFD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…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CA37B5-74DC-40EE-9CF0-8F2A0962DB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9FCF1-7FBF-4F8E-8FFD-E57CAD3D44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1B3636-A3E7-44C0-A3F1-F85CC9059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5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9A5639-70DF-4E4C-8FDF-548C14AC7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Programming</a:t>
            </a:r>
            <a:r>
              <a:rPr lang="de-DE" dirty="0"/>
              <a:t> Laboratory</a:t>
            </a:r>
          </a:p>
          <a:p>
            <a:r>
              <a:rPr lang="de-DE" dirty="0"/>
              <a:t>Browser-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Environment</a:t>
            </a:r>
          </a:p>
          <a:p>
            <a:r>
              <a:rPr lang="de-DE" dirty="0"/>
              <a:t>Goals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installations</a:t>
            </a:r>
            <a:r>
              <a:rPr lang="de-DE" dirty="0"/>
              <a:t> (IDEs, …),</a:t>
            </a:r>
          </a:p>
          <a:p>
            <a:pPr lvl="1"/>
            <a:r>
              <a:rPr lang="de-DE" dirty="0"/>
              <a:t>Code </a:t>
            </a:r>
            <a:r>
              <a:rPr lang="de-DE" dirty="0" err="1"/>
              <a:t>executed</a:t>
            </a:r>
            <a:r>
              <a:rPr lang="de-DE" dirty="0"/>
              <a:t> </a:t>
            </a:r>
            <a:r>
              <a:rPr lang="de-DE" dirty="0" err="1"/>
              <a:t>remotely</a:t>
            </a:r>
            <a:r>
              <a:rPr lang="de-DE" dirty="0"/>
              <a:t>,</a:t>
            </a:r>
          </a:p>
          <a:p>
            <a:pPr lvl="1"/>
            <a:r>
              <a:rPr lang="de-DE" dirty="0"/>
              <a:t>Feedback via </a:t>
            </a:r>
            <a:r>
              <a:rPr lang="de-DE" dirty="0" err="1"/>
              <a:t>browser</a:t>
            </a:r>
            <a:r>
              <a:rPr lang="de-DE" dirty="0"/>
              <a:t>, …</a:t>
            </a:r>
          </a:p>
          <a:p>
            <a:r>
              <a:rPr lang="de-DE" dirty="0" err="1"/>
              <a:t>History</a:t>
            </a:r>
            <a:endParaRPr lang="de-DE" dirty="0"/>
          </a:p>
          <a:p>
            <a:pPr lvl="1"/>
            <a:r>
              <a:rPr lang="de-DE" dirty="0" err="1"/>
              <a:t>Created</a:t>
            </a:r>
            <a:r>
              <a:rPr lang="de-DE" dirty="0"/>
              <a:t> in 2009</a:t>
            </a:r>
          </a:p>
          <a:p>
            <a:pPr lvl="1"/>
            <a:r>
              <a:rPr lang="de-DE" dirty="0"/>
              <a:t>Integrated </a:t>
            </a:r>
            <a:r>
              <a:rPr lang="de-DE" dirty="0" err="1"/>
              <a:t>into</a:t>
            </a:r>
            <a:r>
              <a:rPr lang="de-DE" dirty="0"/>
              <a:t> eLearning Infrastructure (ILIAS)</a:t>
            </a:r>
          </a:p>
          <a:p>
            <a:pPr lvl="1"/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Exercises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8DCFF4F-6F2F-4D13-8278-890F33B3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763" y="2093704"/>
            <a:ext cx="3500437" cy="26253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6A1F59-7623-4834-8A9B-6A1C20727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4" t="18728" r="6035" b="18852"/>
          <a:stretch/>
        </p:blipFill>
        <p:spPr>
          <a:xfrm>
            <a:off x="7037466" y="909452"/>
            <a:ext cx="1674734" cy="11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33BC42B3-274D-4182-9FEF-E7CC73C5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1402" y="144189"/>
            <a:ext cx="5801196" cy="4851834"/>
          </a:xfrm>
        </p:spPr>
      </p:pic>
    </p:spTree>
    <p:extLst>
      <p:ext uri="{BB962C8B-B14F-4D97-AF65-F5344CB8AC3E}">
        <p14:creationId xmlns:p14="http://schemas.microsoft.com/office/powerpoint/2010/main" val="126226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A472B48F-A247-4DCD-B128-5A98D90C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825" y="145350"/>
            <a:ext cx="5802351" cy="485280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CA3D42E-364E-44E0-A78B-CC6406C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55" y="2411310"/>
            <a:ext cx="473711" cy="4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7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A472B48F-A247-4DCD-B128-5A98D90C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3645" y="-931610"/>
            <a:ext cx="9016182" cy="754069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CA3D42E-364E-44E0-A78B-CC6406C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080" y="2589333"/>
            <a:ext cx="736092" cy="7360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D0D4869-FF94-4EAC-B34E-3EF2C2F2E705}"/>
              </a:ext>
            </a:extLst>
          </p:cNvPr>
          <p:cNvSpPr txBox="1"/>
          <p:nvPr/>
        </p:nvSpPr>
        <p:spPr>
          <a:xfrm>
            <a:off x="4814281" y="1937505"/>
            <a:ext cx="3431890" cy="1268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3600" dirty="0" err="1"/>
              <a:t>What</a:t>
            </a:r>
            <a:r>
              <a:rPr lang="de-DE" sz="3600" dirty="0"/>
              <a:t> </a:t>
            </a:r>
            <a:r>
              <a:rPr lang="de-DE" sz="3600" dirty="0" err="1"/>
              <a:t>does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user</a:t>
            </a:r>
            <a:r>
              <a:rPr lang="de-DE" sz="3600" dirty="0"/>
              <a:t> </a:t>
            </a:r>
            <a:r>
              <a:rPr lang="de-DE" sz="3600" dirty="0" err="1"/>
              <a:t>see</a:t>
            </a:r>
            <a:r>
              <a:rPr lang="de-DE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737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EFCBE-9EE8-49B3-A68E-5B001300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ViPLab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96D0F-8016-4FC9-B539-E958668E2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FACE7-44B0-40D9-80CE-D2FE09833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1FAAAD-7D3D-4868-816B-ACE4DAD8E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27B236-F91B-423E-B1CB-1EC69DB84B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A472B48F-A247-4DCD-B128-5A98D90C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3645" y="-931610"/>
            <a:ext cx="9016182" cy="7540690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F1B58F-628D-4D68-8DD4-6EFD476A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080" y="2589333"/>
            <a:ext cx="736092" cy="7360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C3A45B-37F4-4AB6-A180-1ACA1C162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383" y="299598"/>
            <a:ext cx="4794817" cy="44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5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AD27E3-07EE-47DC-86B2-65D5B9D9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8243884" cy="3706384"/>
          </a:xfrm>
        </p:spPr>
        <p:txBody>
          <a:bodyPr/>
          <a:lstStyle/>
          <a:p>
            <a:r>
              <a:rPr lang="de-DE" dirty="0"/>
              <a:t>Execute Docker-Containers </a:t>
            </a:r>
          </a:p>
          <a:p>
            <a:pPr lvl="1"/>
            <a:r>
              <a:rPr lang="de-DE" dirty="0"/>
              <a:t>But: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interaction</a:t>
            </a:r>
            <a:endParaRPr lang="de-DE" dirty="0"/>
          </a:p>
          <a:p>
            <a:r>
              <a:rPr lang="de-DE" dirty="0"/>
              <a:t>Different Access-Levels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User</a:t>
            </a:r>
          </a:p>
          <a:p>
            <a:r>
              <a:rPr lang="de-DE" dirty="0" err="1"/>
              <a:t>Parameterization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Commandline</a:t>
            </a:r>
            <a:r>
              <a:rPr lang="de-DE" dirty="0"/>
              <a:t> Arguments</a:t>
            </a:r>
          </a:p>
          <a:p>
            <a:r>
              <a:rPr lang="de-DE" dirty="0"/>
              <a:t>Supported Input:</a:t>
            </a:r>
          </a:p>
          <a:p>
            <a:pPr lvl="1"/>
            <a:r>
              <a:rPr lang="de-DE" dirty="0"/>
              <a:t>Text-Files</a:t>
            </a:r>
          </a:p>
          <a:p>
            <a:pPr lvl="1"/>
            <a:r>
              <a:rPr lang="de-DE" dirty="0"/>
              <a:t>GUI-Elements</a:t>
            </a:r>
          </a:p>
          <a:p>
            <a:pPr lvl="2"/>
            <a:r>
              <a:rPr lang="de-DE" dirty="0"/>
              <a:t>Checkbox,</a:t>
            </a:r>
          </a:p>
          <a:p>
            <a:pPr lvl="2"/>
            <a:r>
              <a:rPr lang="de-DE" dirty="0"/>
              <a:t>Dropdown,</a:t>
            </a:r>
          </a:p>
          <a:p>
            <a:pPr lvl="2"/>
            <a:r>
              <a:rPr lang="de-DE" dirty="0"/>
              <a:t>Slider,</a:t>
            </a:r>
          </a:p>
          <a:p>
            <a:pPr lvl="2"/>
            <a:r>
              <a:rPr lang="de-DE" dirty="0"/>
              <a:t>Input-Field, …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E5FC61-8E09-4757-998D-231669BF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8" t="18191" r="10764" b="43570"/>
          <a:stretch/>
        </p:blipFill>
        <p:spPr>
          <a:xfrm>
            <a:off x="5409973" y="412123"/>
            <a:ext cx="2707868" cy="43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5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1DF34C7-65BA-498A-A32F-B26196771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2" t="19597" r="21365" b="21236"/>
          <a:stretch/>
        </p:blipFill>
        <p:spPr>
          <a:xfrm>
            <a:off x="3672724" y="1799318"/>
            <a:ext cx="1644607" cy="11995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1F6806-B06B-41AF-B64A-4BDFF70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ViPLab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FE8BBE-FCBE-40C8-96B5-99EFD0620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AD27E3-07EE-47DC-86B2-65D5B9D92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Supported Outputs:</a:t>
            </a:r>
          </a:p>
          <a:p>
            <a:pPr lvl="1"/>
            <a:r>
              <a:rPr lang="de-DE" dirty="0" err="1"/>
              <a:t>Stdout</a:t>
            </a:r>
            <a:r>
              <a:rPr lang="de-DE" dirty="0"/>
              <a:t>, </a:t>
            </a:r>
            <a:r>
              <a:rPr lang="de-DE" dirty="0" err="1"/>
              <a:t>Stderr</a:t>
            </a:r>
            <a:endParaRPr lang="de-DE" dirty="0"/>
          </a:p>
          <a:p>
            <a:pPr lvl="1"/>
            <a:r>
              <a:rPr lang="de-DE" dirty="0"/>
              <a:t>Text, JSON</a:t>
            </a:r>
          </a:p>
          <a:p>
            <a:pPr lvl="1"/>
            <a:r>
              <a:rPr lang="de-DE" dirty="0"/>
              <a:t>Uri-list</a:t>
            </a:r>
          </a:p>
          <a:p>
            <a:pPr lvl="1"/>
            <a:r>
              <a:rPr lang="de-DE" dirty="0"/>
              <a:t>CSV-</a:t>
            </a:r>
            <a:r>
              <a:rPr lang="de-DE" dirty="0" err="1"/>
              <a:t>based</a:t>
            </a:r>
            <a:r>
              <a:rPr lang="de-DE" dirty="0"/>
              <a:t> Line-Plots</a:t>
            </a:r>
          </a:p>
          <a:p>
            <a:pPr lvl="1"/>
            <a:r>
              <a:rPr lang="de-DE" dirty="0"/>
              <a:t>Images</a:t>
            </a:r>
          </a:p>
          <a:p>
            <a:pPr lvl="1"/>
            <a:r>
              <a:rPr lang="de-DE" dirty="0" err="1"/>
              <a:t>ViPLab</a:t>
            </a:r>
            <a:r>
              <a:rPr lang="de-DE" dirty="0"/>
              <a:t>-Graphics</a:t>
            </a:r>
          </a:p>
          <a:p>
            <a:pPr lvl="1"/>
            <a:r>
              <a:rPr lang="de-DE" dirty="0"/>
              <a:t>VTK, VTP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6036CD-988D-4057-96A3-78C7BBD2B3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30.09.2022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D3B763-46B0-437C-AD32-720B37B921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336333-ABE4-44D8-8C46-268D418F3D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989E31-A7A1-4FAD-9F77-8CD55031B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59"/>
          <a:stretch/>
        </p:blipFill>
        <p:spPr>
          <a:xfrm>
            <a:off x="3913811" y="688007"/>
            <a:ext cx="3286332" cy="9212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40C208-710C-4A1E-8B45-EE016F1C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31" y="1339285"/>
            <a:ext cx="3358353" cy="9212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F572B3-5B62-451A-BCD7-93946CF4C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9" t="17661" r="3138" b="3930"/>
          <a:stretch/>
        </p:blipFill>
        <p:spPr>
          <a:xfrm>
            <a:off x="5888285" y="2355452"/>
            <a:ext cx="2787399" cy="19317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371A37F-36F3-4901-B56A-C205F048F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48" y="3153569"/>
            <a:ext cx="1780137" cy="17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3533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686</Words>
  <Application>Microsoft Office PowerPoint</Application>
  <PresentationFormat>Bildschirmpräsentation (16:9)</PresentationFormat>
  <Paragraphs>209</Paragraphs>
  <Slides>23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Consolas</vt:lpstr>
      <vt:lpstr>Uni_Stuttgart</vt:lpstr>
      <vt:lpstr>Acrobat Document</vt:lpstr>
      <vt:lpstr>Generating Web Applications with ViPLab</vt:lpstr>
      <vt:lpstr>Overview</vt:lpstr>
      <vt:lpstr>Introduction to ViPLab</vt:lpstr>
      <vt:lpstr>Introduction to ViPLab</vt:lpstr>
      <vt:lpstr>Introduction to ViPLab</vt:lpstr>
      <vt:lpstr>Introduction to ViPLab</vt:lpstr>
      <vt:lpstr>Introduction to ViPLab</vt:lpstr>
      <vt:lpstr>What can be realized using ViPLab?</vt:lpstr>
      <vt:lpstr>What can be realized using ViPLab?</vt:lpstr>
      <vt:lpstr>Configuration</vt:lpstr>
      <vt:lpstr>Configuration</vt:lpstr>
      <vt:lpstr>Configuration</vt:lpstr>
      <vt:lpstr>Configuration</vt:lpstr>
      <vt:lpstr>Configuration</vt:lpstr>
      <vt:lpstr>Configuration</vt:lpstr>
      <vt:lpstr>Example</vt:lpstr>
      <vt:lpstr>Example</vt:lpstr>
      <vt:lpstr>Example</vt:lpstr>
      <vt:lpstr>Tutorial</vt:lpstr>
      <vt:lpstr>Tutorial</vt:lpstr>
      <vt:lpstr>Tutorial</vt:lpstr>
      <vt:lpstr>Important Links</vt:lpstr>
      <vt:lpstr>Errors &amp;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2022-09-23T11:47:05Z</dcterms:modified>
</cp:coreProperties>
</file>